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D54D-AFE7-487C-9F8A-5D14CB312521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9E98-F58B-42D6-8044-8E5914EA1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D54D-AFE7-487C-9F8A-5D14CB312521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9E98-F58B-42D6-8044-8E5914EA1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D54D-AFE7-487C-9F8A-5D14CB312521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9E98-F58B-42D6-8044-8E5914EA1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D54D-AFE7-487C-9F8A-5D14CB312521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9E98-F58B-42D6-8044-8E5914EA1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D54D-AFE7-487C-9F8A-5D14CB312521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9E98-F58B-42D6-8044-8E5914EA1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D54D-AFE7-487C-9F8A-5D14CB312521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9E98-F58B-42D6-8044-8E5914EA1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D54D-AFE7-487C-9F8A-5D14CB312521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9E98-F58B-42D6-8044-8E5914EA1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D54D-AFE7-487C-9F8A-5D14CB312521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9E98-F58B-42D6-8044-8E5914EA1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D54D-AFE7-487C-9F8A-5D14CB312521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9E98-F58B-42D6-8044-8E5914EA1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D54D-AFE7-487C-9F8A-5D14CB312521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9E98-F58B-42D6-8044-8E5914EA1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D54D-AFE7-487C-9F8A-5D14CB312521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9E98-F58B-42D6-8044-8E5914EA1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3D54D-AFE7-487C-9F8A-5D14CB312521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F9E98-F58B-42D6-8044-8E5914EA176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&amp;Kcy;&amp;acy;&amp;rcy;&amp;tcy;&amp;icy;&amp;ncy;&amp;kcy;&amp;acy; 6 &amp;icy;&amp;zcy; 159176"/>
          <p:cNvPicPr>
            <a:picLocks noChangeAspect="1" noChangeArrowheads="1"/>
          </p:cNvPicPr>
          <p:nvPr/>
        </p:nvPicPr>
        <p:blipFill>
          <a:blip r:embed="rId2">
            <a:lum contrast="-10000"/>
          </a:blip>
          <a:srcRect/>
          <a:stretch>
            <a:fillRect/>
          </a:stretch>
        </p:blipFill>
        <p:spPr bwMode="auto">
          <a:xfrm>
            <a:off x="2331" y="0"/>
            <a:ext cx="914166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Основные физические и химические свойства воды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Лекция 2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&amp;Kcy;&amp;acy;&amp;rcy;&amp;tcy;&amp;icy;&amp;ncy;&amp;kcy;&amp;acy; 99 &amp;icy;&amp;zcy; 473"/>
          <p:cNvPicPr>
            <a:picLocks noChangeAspect="1" noChangeArrowheads="1"/>
          </p:cNvPicPr>
          <p:nvPr/>
        </p:nvPicPr>
        <p:blipFill>
          <a:blip r:embed="rId2">
            <a:lum bright="30000" contrast="30000"/>
          </a:blip>
          <a:srcRect/>
          <a:stretch>
            <a:fillRect/>
          </a:stretch>
        </p:blipFill>
        <p:spPr bwMode="auto">
          <a:xfrm>
            <a:off x="0" y="12482"/>
            <a:ext cx="9144000" cy="684551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Вопросы: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e-BY" dirty="0">
                <a:latin typeface="Times New Roman" pitchFamily="18" charset="0"/>
                <a:cs typeface="Times New Roman" pitchFamily="18" charset="0"/>
              </a:rPr>
              <a:t>Происхождение гидросферы.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e-BY" dirty="0">
                <a:latin typeface="Times New Roman" pitchFamily="18" charset="0"/>
                <a:cs typeface="Times New Roman" pitchFamily="18" charset="0"/>
              </a:rPr>
              <a:t>Строение и изотопный состав воды.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e-BY" dirty="0">
                <a:latin typeface="Times New Roman" pitchFamily="18" charset="0"/>
                <a:cs typeface="Times New Roman" pitchFamily="18" charset="0"/>
              </a:rPr>
              <a:t>Физические свойства воды.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e-BY" dirty="0">
                <a:latin typeface="Times New Roman" pitchFamily="18" charset="0"/>
                <a:cs typeface="Times New Roman" pitchFamily="18" charset="0"/>
              </a:rPr>
              <a:t>Химические свойства воды.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Загрязнение </a:t>
            </a:r>
            <a:r>
              <a:rPr lang="be-BY" dirty="0">
                <a:latin typeface="Times New Roman" pitchFamily="18" charset="0"/>
                <a:cs typeface="Times New Roman" pitchFamily="18" charset="0"/>
              </a:rPr>
              <a:t>природных вод и методы борьбы с ним.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Строение и изотопный состав воды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4" descr="&amp;Kcy;&amp;acy;&amp;rcy;&amp;tcy;&amp;icy;&amp;ncy;&amp;kcy;&amp;acy; 2 &amp;icy;&amp;zcy; 511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3234" y="1571612"/>
            <a:ext cx="3218944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Изотопы водорода</a:t>
            </a:r>
            <a:endParaRPr lang="ru-RU" dirty="0"/>
          </a:p>
        </p:txBody>
      </p:sp>
      <p:pic>
        <p:nvPicPr>
          <p:cNvPr id="17412" name="Picture 4" descr="http://him.1september.ru/2005/17/30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785926"/>
            <a:ext cx="5214974" cy="3250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&amp;Kcy;&amp;acy;&amp;rcy;&amp;tcy;&amp;icy;&amp;ncy;&amp;kcy;&amp;acy; 1 &amp;icy;&amp;zcy; 4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52"/>
            <a:ext cx="8111523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Плотность воды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Symbol" pitchFamily="18" charset="2"/>
              <a:buChar char="r"/>
            </a:pPr>
            <a:r>
              <a:rPr lang="ru-RU" b="1" dirty="0" smtClean="0"/>
              <a:t>= </a:t>
            </a:r>
            <a:r>
              <a:rPr lang="en-US" b="1" dirty="0"/>
              <a:t>m</a:t>
            </a:r>
            <a:r>
              <a:rPr lang="ru-RU" b="1" dirty="0"/>
              <a:t>/</a:t>
            </a:r>
            <a:r>
              <a:rPr lang="en-US" b="1" dirty="0"/>
              <a:t>V</a:t>
            </a:r>
            <a:r>
              <a:rPr lang="ru-RU" b="1" dirty="0"/>
              <a:t>  , где </a:t>
            </a:r>
            <a:r>
              <a:rPr lang="ru-RU" b="1" dirty="0">
                <a:sym typeface="Symbol"/>
              </a:rPr>
              <a:t></a:t>
            </a:r>
            <a:r>
              <a:rPr lang="ru-RU" b="1" dirty="0"/>
              <a:t> - в </a:t>
            </a:r>
            <a:r>
              <a:rPr lang="ru-RU" b="1" dirty="0" smtClean="0"/>
              <a:t>г/см</a:t>
            </a:r>
            <a:r>
              <a:rPr lang="ru-RU" b="1" baseline="30000" dirty="0" smtClean="0"/>
              <a:t>3</a:t>
            </a:r>
          </a:p>
          <a:p>
            <a:pPr algn="ctr">
              <a:buNone/>
            </a:pPr>
            <a:endParaRPr lang="ru-RU" u="sng" dirty="0" smtClean="0"/>
          </a:p>
          <a:p>
            <a:pPr algn="ctr">
              <a:buNone/>
            </a:pPr>
            <a:r>
              <a:rPr lang="ru-RU" u="sng" dirty="0" smtClean="0"/>
              <a:t>За </a:t>
            </a:r>
            <a:r>
              <a:rPr lang="ru-RU" u="sng" dirty="0"/>
              <a:t>единицу плотности принята плотность дистиллированной воды при температуре 4° С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Теплоемкость и теплопроводность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Удельная теплоемкость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это количество тепла, необ­ходимое для нагревания 1 г воды на 1°С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30°С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она наименьшая -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0,9975 кал/(г · град),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15 и 70°С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равна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1,000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кал/(г · град),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3,6 и 100°С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возрастает до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1,0057 кал/(г · град)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buNone/>
            </a:pP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Теплопроводность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воды незначительна, (у химической чистой воды – </a:t>
            </a:r>
          </a:p>
          <a:p>
            <a:pPr algn="ctr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0,6 Вт/(м ∙ </a:t>
            </a:r>
            <a:r>
              <a:rPr lang="ru-RU" sz="2400" b="1" baseline="30000" dirty="0" err="1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)).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&amp;Kcy;&amp;acy;&amp;rcy;&amp;tcy;&amp;icy;&amp;ncy;&amp;kcy;&amp;acy; 3 &amp;icy;&amp;zcy; 4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99909"/>
            <a:ext cx="6000792" cy="65942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58D7E60-8991-482E-963C-5CA8758D2F17}"/>
</file>

<file path=customXml/itemProps2.xml><?xml version="1.0" encoding="utf-8"?>
<ds:datastoreItem xmlns:ds="http://schemas.openxmlformats.org/officeDocument/2006/customXml" ds:itemID="{49A83685-6751-4389-B762-08FDC14D8138}"/>
</file>

<file path=customXml/itemProps3.xml><?xml version="1.0" encoding="utf-8"?>
<ds:datastoreItem xmlns:ds="http://schemas.openxmlformats.org/officeDocument/2006/customXml" ds:itemID="{8EEC474A-8C0E-49CF-A468-8E172512D5D2}"/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140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Основные физические и химические свойства воды</vt:lpstr>
      <vt:lpstr>Вопросы:</vt:lpstr>
      <vt:lpstr>Строение и изотопный состав воды</vt:lpstr>
      <vt:lpstr>Изотопы водорода</vt:lpstr>
      <vt:lpstr>Слайд 5</vt:lpstr>
      <vt:lpstr>Плотность воды</vt:lpstr>
      <vt:lpstr>Теплоемкость и теплопроводность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XTreme</cp:lastModifiedBy>
  <cp:revision>11</cp:revision>
  <dcterms:created xsi:type="dcterms:W3CDTF">2012-09-09T21:07:37Z</dcterms:created>
  <dcterms:modified xsi:type="dcterms:W3CDTF">2012-09-09T21:43:06Z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